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embeddedFontLst>
    <p:embeddedFont>
      <p:font typeface="Bree Serif" panose="020B0604020202020204" charset="-18"/>
      <p:regular r:id="rId13"/>
    </p:embeddedFont>
    <p:embeddedFont>
      <p:font typeface="Raleway" pitchFamily="2" charset="-18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jswcQBpVr8Dm/SaqhRwvj7ppCyt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ajd tytułowy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ytuł i tekst pionowy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ytuł pionowy i teks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ytuł i zawartość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główek sekcji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wa elementy zawartości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ównanie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ylko tytuł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usty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awartość z podpisem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az z podpisem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heguardian.com/europe" TargetMode="External"/><Relationship Id="rId4" Type="http://schemas.openxmlformats.org/officeDocument/2006/relationships/hyperlink" Target="https://www.nobelprize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1172310" y="4453569"/>
            <a:ext cx="5043664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 b="1" i="0" u="none" strike="noStrike" cap="none">
                <a:solidFill>
                  <a:srgbClr val="223363"/>
                </a:solidFill>
                <a:latin typeface="Bree Serif"/>
                <a:ea typeface="Bree Serif"/>
                <a:cs typeface="Bree Serif"/>
                <a:sym typeface="Bree Serif"/>
              </a:rPr>
              <a:t>Pokojowa Nagroda Nobla</a:t>
            </a:r>
            <a:endParaRPr/>
          </a:p>
        </p:txBody>
      </p:sp>
      <p:sp>
        <p:nvSpPr>
          <p:cNvPr id="85" name="Google Shape;85;p1"/>
          <p:cNvSpPr txBox="1"/>
          <p:nvPr/>
        </p:nvSpPr>
        <p:spPr>
          <a:xfrm>
            <a:off x="1172310" y="2506952"/>
            <a:ext cx="4551680" cy="193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6000" b="1">
                <a:solidFill>
                  <a:srgbClr val="E44225"/>
                </a:solidFill>
                <a:latin typeface="Bree Serif"/>
                <a:ea typeface="Bree Serif"/>
                <a:cs typeface="Bree Serif"/>
                <a:sym typeface="Bree Serif"/>
              </a:rPr>
              <a:t>Tydzień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6000" b="1">
                <a:solidFill>
                  <a:srgbClr val="E44225"/>
                </a:solidFill>
                <a:latin typeface="Bree Serif"/>
                <a:ea typeface="Bree Serif"/>
                <a:cs typeface="Bree Serif"/>
                <a:sym typeface="Bree Serif"/>
              </a:rPr>
              <a:t>Noblowski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"/>
          <p:cNvSpPr txBox="1"/>
          <p:nvPr/>
        </p:nvSpPr>
        <p:spPr>
          <a:xfrm>
            <a:off x="3080083" y="1837395"/>
            <a:ext cx="8458201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2" name="Google Shape;142;p9"/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E44225"/>
                </a:solidFill>
                <a:latin typeface="Bree Serif"/>
                <a:ea typeface="Bree Serif"/>
                <a:cs typeface="Bree Serif"/>
                <a:sym typeface="Bree Serif"/>
              </a:rPr>
              <a:t>Pokojowa Nagroda Nobla</a:t>
            </a:r>
            <a:endParaRPr/>
          </a:p>
        </p:txBody>
      </p:sp>
      <p:sp>
        <p:nvSpPr>
          <p:cNvPr id="143" name="Google Shape;143;p9"/>
          <p:cNvSpPr txBox="1"/>
          <p:nvPr/>
        </p:nvSpPr>
        <p:spPr>
          <a:xfrm>
            <a:off x="3080075" y="1837400"/>
            <a:ext cx="8115600" cy="424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Bibliografia:</a:t>
            </a: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600" u="sng" dirty="0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4"/>
              </a:rPr>
              <a:t>https://www.nobelprize.org/</a:t>
            </a: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600" u="sng" dirty="0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5"/>
              </a:rPr>
              <a:t>https://www.theguardian.com/europe</a:t>
            </a: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Tomáš Forró, </a:t>
            </a:r>
            <a:r>
              <a:rPr lang="pl" sz="1600" i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Gorączka złota. Jak upadała Wenezuela</a:t>
            </a: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, Wołowiec 2023</a:t>
            </a: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Iiustracja: Niklas Elmehed © Nobel Prize Outreach</a:t>
            </a: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600" b="1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Prezentację przygotował:</a:t>
            </a:r>
            <a:endParaRPr sz="1600" b="1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Jacek Wajszczak – etnolog, twórca interdyscyplinarny, stypendysta MKiDN.             W obszarze jego zainteresowań znajdują sie oddolne praktyki kultury, działania animacyjne i społecznie zaangażowane. </a:t>
            </a: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/>
          <p:nvPr/>
        </p:nvSpPr>
        <p:spPr>
          <a:xfrm>
            <a:off x="3080083" y="2245956"/>
            <a:ext cx="8458201" cy="329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Zajmował się wynalazkami o znaczeniu militarnym, takimi jak </a:t>
            </a: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dynamit i proch bezdymny</a:t>
            </a: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. Prowadził także prace m.in. nad: telefonem, bateriami, fonografem, elektrycznymi żarówkami, rozwojem syntetycznego kauczuku, skóry, jedwabiu.</a:t>
            </a:r>
            <a:b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Zgromadził majątek szacowany na ok. </a:t>
            </a: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6,5 miliona dolarów</a:t>
            </a: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. Będąc wynalazcą zajmującym się między innymi odkryciami wykorzystywanymi w działaniach wojennych, zawdzięczał swoje bogactwo w dużej mierze produkcji </a:t>
            </a: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„narzędzi śmierci”</a:t>
            </a: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. Stanowiło to dla Nobla poważny problem moralny. Na wynalazcy głęboko odcisnęła się także osobista tragedia. W wyniku eksplozji nitrogliceryny w należącej do niego fabryce zginął jego brat.	 </a:t>
            </a:r>
            <a:b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</a:b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Władał biegle kilkoma językami. Pisywał wiersze, pozostawił niedokończoną powieść.</a:t>
            </a:r>
            <a:b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Był pacyfistą. Wierzył w dobroczynną rolę nauki i postępu technicznego.</a:t>
            </a:r>
            <a:endParaRPr dirty="0"/>
          </a:p>
        </p:txBody>
      </p:sp>
      <p:sp>
        <p:nvSpPr>
          <p:cNvPr id="91" name="Google Shape;91;p2"/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E44225"/>
                </a:solidFill>
                <a:latin typeface="Bree Serif"/>
                <a:ea typeface="Bree Serif"/>
                <a:cs typeface="Bree Serif"/>
                <a:sym typeface="Bree Serif"/>
              </a:rPr>
              <a:t>Alfred Nobel</a:t>
            </a:r>
            <a:endParaRPr sz="2000">
              <a:solidFill>
                <a:srgbClr val="E44225"/>
              </a:solidFill>
              <a:latin typeface="Bree Serif"/>
              <a:ea typeface="Bree Serif"/>
              <a:cs typeface="Bree Serif"/>
              <a:sym typeface="Bree Serif"/>
            </a:endParaRPr>
          </a:p>
        </p:txBody>
      </p:sp>
      <p:sp>
        <p:nvSpPr>
          <p:cNvPr id="92" name="Google Shape;92;p2"/>
          <p:cNvSpPr txBox="1"/>
          <p:nvPr/>
        </p:nvSpPr>
        <p:spPr>
          <a:xfrm>
            <a:off x="3080081" y="1551379"/>
            <a:ext cx="845820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rgbClr val="E44225"/>
                </a:solidFill>
                <a:latin typeface="Bree Serif"/>
                <a:ea typeface="Bree Serif"/>
                <a:cs typeface="Bree Serif"/>
                <a:sym typeface="Bree Serif"/>
              </a:rPr>
              <a:t>21 X 1833 Sztokholm – 10 XII 1896 San Remo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/>
          <p:nvPr/>
        </p:nvSpPr>
        <p:spPr>
          <a:xfrm>
            <a:off x="3080083" y="2401599"/>
            <a:ext cx="8458201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 b="1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Czy wiecie, jak wyglądały początki tego wyróżnienia?</a:t>
            </a:r>
            <a:endParaRPr sz="1600" b="1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Wszystko zaczęło się od </a:t>
            </a:r>
            <a:r>
              <a:rPr lang="pl" sz="1600" b="1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testamentu Alfreda Nobla</a:t>
            </a:r>
            <a:r>
              <a:rPr lang="pl" sz="160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, zatwierdzonego 27 listopada 1895 roku. Na poznanie treści ostatniej woli wynalazcy dynamitu świat musiał poczekać jeszcze ponad rok. Po śmierci Nobla w 1896 roku, ku oburzeniu jego rodziny, okazało się, że szwedzki chemik zdecydował się </a:t>
            </a:r>
            <a:r>
              <a:rPr lang="pl" sz="1600" b="1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przeznaczyć cały swój majątek na ufundowanie nagrody</a:t>
            </a:r>
            <a:r>
              <a:rPr lang="pl" sz="160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, którą dzisiaj znamy właśnie jako Nagrodę Nobla.</a:t>
            </a:r>
            <a:endParaRPr sz="160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Zgodnie z wolą Nobla, wyróżnienie to miało trafiać do rąk osób, których osiągnięcia miały niebagatelne znaczenie dla dobra ludzkości. </a:t>
            </a:r>
            <a:endParaRPr/>
          </a:p>
        </p:txBody>
      </p:sp>
      <p:sp>
        <p:nvSpPr>
          <p:cNvPr id="98" name="Google Shape;98;p3"/>
          <p:cNvSpPr txBox="1"/>
          <p:nvPr/>
        </p:nvSpPr>
        <p:spPr>
          <a:xfrm>
            <a:off x="3080082" y="1544894"/>
            <a:ext cx="845820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E44225"/>
                </a:solidFill>
                <a:latin typeface="Bree Serif"/>
                <a:ea typeface="Bree Serif"/>
                <a:cs typeface="Bree Serif"/>
                <a:sym typeface="Bree Serif"/>
              </a:rPr>
              <a:t>Nagroda Nobla</a:t>
            </a:r>
            <a:endParaRPr sz="2000">
              <a:solidFill>
                <a:srgbClr val="E44225"/>
              </a:solidFill>
              <a:latin typeface="Bree Serif"/>
              <a:ea typeface="Bree Serif"/>
              <a:cs typeface="Bree Serif"/>
              <a:sym typeface="Bree Serif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 txBox="1"/>
          <p:nvPr/>
        </p:nvSpPr>
        <p:spPr>
          <a:xfrm>
            <a:off x="3080083" y="2109768"/>
            <a:ext cx="8458201" cy="329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W ilu dziedzinach przyznaje się to wyróżnienie?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b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Nagrodę Nobla przyznaje się w sześciu dziedzinach: </a:t>
            </a: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fizyki, chemii, fizjologii lub medycyny, literatury i nauk ekonomicznych</a:t>
            </a: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. Do tego należy doliczyć także </a:t>
            </a: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Pokojową Nagrodę Nobla</a:t>
            </a: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 przyznawaną przez Norweski Komitet Noblowski. 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b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Co ciekawe, w swoim testamencie Nobel wspomniał </a:t>
            </a: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jedynie o pięciu dziedzinach</a:t>
            </a: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, </a:t>
            </a:r>
            <a:b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w których miała być przyznawana nagroda. W ostatniej woli Szweda </a:t>
            </a: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nie było mowy </a:t>
            </a:r>
            <a:b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o dziedzinie nauk ekonomicznych</a:t>
            </a: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. Historia wyróżnienia w tej dziedzinie zaczyna się w 1968 roku, gdy </a:t>
            </a: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Bank Szwecji przekazał Fundacji Noblowskiej</a:t>
            </a: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 datek potrzebny do ufundowania tej nagrody. Co więcej, oficjalnie nie jest to tak naprawdę </a:t>
            </a: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Nagroda Nobla, lecz Nagroda Banku Szwecji im. A. Nobla w dziedzinie nauk ekonomicznych</a:t>
            </a: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. 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4" name="Google Shape;104;p4"/>
          <p:cNvSpPr txBox="1"/>
          <p:nvPr/>
        </p:nvSpPr>
        <p:spPr>
          <a:xfrm>
            <a:off x="3080082" y="1272518"/>
            <a:ext cx="845820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E44225"/>
                </a:solidFill>
                <a:latin typeface="Bree Serif"/>
                <a:ea typeface="Bree Serif"/>
                <a:cs typeface="Bree Serif"/>
                <a:sym typeface="Bree Serif"/>
              </a:rPr>
              <a:t>Pięć czy sześć Nagród Nobla?</a:t>
            </a:r>
            <a:endParaRPr sz="2000">
              <a:solidFill>
                <a:srgbClr val="E44225"/>
              </a:solidFill>
              <a:latin typeface="Bree Serif"/>
              <a:ea typeface="Bree Serif"/>
              <a:cs typeface="Bree Serif"/>
              <a:sym typeface="Bree Serif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E44225"/>
                </a:solidFill>
                <a:latin typeface="Bree Serif"/>
                <a:ea typeface="Bree Serif"/>
                <a:cs typeface="Bree Serif"/>
                <a:sym typeface="Bree Serif"/>
              </a:rPr>
              <a:t>Pokojowa Nagroda Nobla</a:t>
            </a:r>
            <a:endParaRPr/>
          </a:p>
        </p:txBody>
      </p:sp>
      <p:sp>
        <p:nvSpPr>
          <p:cNvPr id="110" name="Google Shape;110;p5"/>
          <p:cNvSpPr txBox="1"/>
          <p:nvPr/>
        </p:nvSpPr>
        <p:spPr>
          <a:xfrm>
            <a:off x="3080081" y="1672628"/>
            <a:ext cx="8458200" cy="36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Clr>
                <a:srgbClr val="223363"/>
              </a:buClr>
              <a:buSzPts val="1600"/>
              <a:buFont typeface="Raleway"/>
              <a:buNone/>
            </a:pPr>
            <a:r>
              <a:rPr lang="pl" sz="1600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Pokojowa Nagroda Nobla jest szczególna</a:t>
            </a:r>
            <a:r>
              <a:rPr lang="pl" sz="1600" b="0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, nie tylko dlatego, że </a:t>
            </a:r>
            <a:r>
              <a:rPr lang="pl" sz="1600" b="1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kandydatów mogą zgłaszać osoby spoza Norweskiego Komitetu Noblowskiego</a:t>
            </a:r>
            <a:r>
              <a:rPr lang="pl" sz="1600" b="0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. To wyjątkowy symbol </a:t>
            </a:r>
            <a:br>
              <a:rPr lang="pl" sz="1600" b="0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pl" sz="1600" b="0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i docenienie działań na rzecz jednej z najcenniejszych wartości na świecie, czyli zachowania pokoju. Wyróżnienie w obszarze działań na rzecz pokoju zostało wymienione w testamencie Alfreda Nobla jako ostatnie.</a:t>
            </a:r>
            <a:endParaRPr sz="1600" b="0" strike="noStrike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just" rtl="0">
              <a:lnSpc>
                <a:spcPct val="96000"/>
              </a:lnSpc>
              <a:spcBef>
                <a:spcPts val="1001"/>
              </a:spcBef>
              <a:spcAft>
                <a:spcPts val="0"/>
              </a:spcAft>
              <a:buClr>
                <a:srgbClr val="223363"/>
              </a:buClr>
              <a:buSzPts val="1600"/>
              <a:buFont typeface="Raleway"/>
              <a:buNone/>
            </a:pPr>
            <a:r>
              <a:rPr lang="pl" sz="1600" b="0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Fundator opisał profil kandydata do tej nagrody jako </a:t>
            </a:r>
            <a:r>
              <a:rPr lang="pl" sz="1600" b="1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osobę, która wykonała „najwięcej pracy lub najlepszą pracę na rzecz braterstwa między narodami, organizacji </a:t>
            </a:r>
            <a:br>
              <a:rPr lang="pl" sz="1600" b="1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pl" sz="1600" b="1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i promowania kongresów pokojowych oraz likwidacji lub zmniejszenia istniejących armii”</a:t>
            </a:r>
            <a:r>
              <a:rPr lang="pl" sz="1600" b="0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. </a:t>
            </a:r>
            <a:endParaRPr dirty="0"/>
          </a:p>
          <a:p>
            <a:pPr marL="0" marR="0" lvl="0" indent="0" algn="just" rtl="0">
              <a:lnSpc>
                <a:spcPct val="96000"/>
              </a:lnSpc>
              <a:spcBef>
                <a:spcPts val="1001"/>
              </a:spcBef>
              <a:spcAft>
                <a:spcPts val="0"/>
              </a:spcAft>
              <a:buClr>
                <a:srgbClr val="223363"/>
              </a:buClr>
              <a:buSzPts val="1600"/>
              <a:buFont typeface="Raleway"/>
              <a:buNone/>
            </a:pPr>
            <a:r>
              <a:rPr lang="pl" sz="1600" b="0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Wyróżnienie pokojowe przyznaje się od początku trwania konkursu. Pierwszą nagrodę rozdzielono pomiędzy dwóch laureatów. Wyróżnienia otrzymali: </a:t>
            </a:r>
            <a:r>
              <a:rPr lang="pl" sz="1600" b="1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Frédéric Passy </a:t>
            </a:r>
            <a:r>
              <a:rPr lang="pl" sz="1600" b="0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– jeden z głównych założycieli Unii Międzyparlamentarnej i organizator I Światowego Kongresu Pokojowego oraz </a:t>
            </a:r>
            <a:r>
              <a:rPr lang="pl" sz="1600" b="1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Henri Dunant </a:t>
            </a:r>
            <a:r>
              <a:rPr lang="pl" sz="1600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– </a:t>
            </a:r>
            <a:r>
              <a:rPr lang="pl" sz="1600" b="0" strike="noStrike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założyciel Czerwonego Krzyża, a zarazem inicjator konwencji genewskiej.</a:t>
            </a:r>
            <a:endParaRPr sz="1600" b="0" strike="noStrike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"/>
          <p:cNvSpPr txBox="1"/>
          <p:nvPr/>
        </p:nvSpPr>
        <p:spPr>
          <a:xfrm>
            <a:off x="3080083" y="1837395"/>
            <a:ext cx="8458201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16" name="Google Shape;116;p6"/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E44225"/>
                </a:solidFill>
                <a:latin typeface="Bree Serif"/>
                <a:ea typeface="Bree Serif"/>
                <a:cs typeface="Bree Serif"/>
                <a:sym typeface="Bree Serif"/>
              </a:rPr>
              <a:t>Pokojowa Nagroda Nobla</a:t>
            </a:r>
            <a:endParaRPr/>
          </a:p>
        </p:txBody>
      </p:sp>
      <p:sp>
        <p:nvSpPr>
          <p:cNvPr id="117" name="Google Shape;117;p6"/>
          <p:cNvSpPr txBox="1"/>
          <p:nvPr/>
        </p:nvSpPr>
        <p:spPr>
          <a:xfrm>
            <a:off x="3080075" y="1704475"/>
            <a:ext cx="8692200" cy="4539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96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Kto otrzymał Pokojową Nagrodę Nobla w 2025 roku? </a:t>
            </a:r>
            <a:endParaRPr sz="1600" b="1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 rtl="0">
              <a:lnSpc>
                <a:spcPct val="96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W 2025 roku </a:t>
            </a: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Komitet Pokojowej Nagrody Nobla </a:t>
            </a: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postanowił uhonorować</a:t>
            </a: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 Marie Corina Machado </a:t>
            </a:r>
            <a:endParaRPr sz="1600" b="1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 rtl="0">
              <a:lnSpc>
                <a:spcPct val="96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 rtl="0">
              <a:lnSpc>
                <a:spcPct val="96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 rtl="0">
              <a:lnSpc>
                <a:spcPct val="96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 rtl="0">
              <a:lnSpc>
                <a:spcPct val="96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 rtl="0">
              <a:lnSpc>
                <a:spcPct val="96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 rtl="0">
              <a:lnSpc>
                <a:spcPct val="96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 rtl="0">
              <a:lnSpc>
                <a:spcPct val="96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 rtl="0">
              <a:lnSpc>
                <a:spcPct val="96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za jej </a:t>
            </a: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„niestrudzoną pracę promującą demokratyczne prawa dla mieszkańców Wenezueli i za jej walkę o osiągnięcie sprawiedliwego i pokojowego przejścia od dyktatury do demokracji”.			</a:t>
            </a:r>
            <a:endParaRPr sz="1600" b="1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18" name="Google Shape;118;p6" title="1-2_3-68e8b33bd36fa-scaled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61838" y="2660788"/>
            <a:ext cx="1668327" cy="2501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7"/>
          <p:cNvSpPr txBox="1"/>
          <p:nvPr/>
        </p:nvSpPr>
        <p:spPr>
          <a:xfrm>
            <a:off x="3080083" y="1837395"/>
            <a:ext cx="8458200" cy="48258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Maria Corina Machado</a:t>
            </a: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 broniła demokracji w Wenezueli w obliczu zagrożenia autorytaryzmem. </a:t>
            </a: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Machado w 1992 roku założyła Fundación Atenea, która do dzisiaj działa na rzecz dzieci ulicy w Caracas. Dziesięć lat później była współzałożycielką Súmate, organizacji działającej na rzecz wolnych i uczciwych wyborów. </a:t>
            </a: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pl" sz="1600" dirty="0">
                <a:solidFill>
                  <a:srgbClr val="073763"/>
                </a:solidFill>
                <a:latin typeface="Raleway"/>
                <a:ea typeface="Raleway"/>
                <a:cs typeface="Raleway"/>
                <a:sym typeface="Raleway"/>
              </a:rPr>
              <a:t>W 2010 roku, zdobywając rekordową liczbę głosów Machado, została wybrana do Zgromadzenia Narodowego. Cztery lata później reżim wydalił ją z urzędu. W 2017 roku Machado, przewodząc partii opozycyjnej Vente Venezuela, uczestniczyła w założeniu prodemokratycznego sojuszu Soy Venezuela. </a:t>
            </a:r>
            <a:endParaRPr sz="1600" dirty="0">
              <a:solidFill>
                <a:srgbClr val="0737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pl" sz="1600" dirty="0">
                <a:solidFill>
                  <a:srgbClr val="073763"/>
                </a:solidFill>
                <a:latin typeface="Raleway"/>
                <a:ea typeface="Raleway"/>
                <a:cs typeface="Raleway"/>
                <a:sym typeface="Raleway"/>
              </a:rPr>
              <a:t>Ostatni rok 58-letnia Machado spędziła w ukryciu. Po tym, jak – co wynika m.in. z obywatelskej akcji dokumentowania przebiegu wyborów – jej ruch polityczny w lipcu 2024 roku pokonał obecnego prezydenta kraju, Nicolása Maduro, stała się celem represji i została przez reżim zmuszona do zejścia do politycznego podziemia.  </a:t>
            </a: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600" dirty="0">
                <a:solidFill>
                  <a:srgbClr val="223363"/>
                </a:solidFill>
              </a:rPr>
              <a:t>.</a:t>
            </a:r>
            <a:endParaRPr sz="21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24" name="Google Shape;124;p7"/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E44225"/>
                </a:solidFill>
                <a:latin typeface="Bree Serif"/>
                <a:ea typeface="Bree Serif"/>
                <a:cs typeface="Bree Serif"/>
                <a:sym typeface="Bree Serif"/>
              </a:rPr>
              <a:t>Pokojowa Nagroda Nobla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"/>
          <p:cNvSpPr txBox="1"/>
          <p:nvPr/>
        </p:nvSpPr>
        <p:spPr>
          <a:xfrm>
            <a:off x="3080083" y="1720170"/>
            <a:ext cx="8458200" cy="442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5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Dlaczego ważna jest tegoroczna Pokojowa Nagroda Nobla?</a:t>
            </a:r>
            <a:r>
              <a:rPr lang="pl" sz="15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endParaRPr sz="15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pl" sz="15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Nagroda, jeżeli wierzyć relacjom, była absolutnym zaskoczeniem dla samej noblistki </a:t>
            </a:r>
            <a:r>
              <a:rPr lang="pl" sz="15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Marii Corina Machado. </a:t>
            </a:r>
            <a:r>
              <a:rPr lang="pl" sz="15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To znak poparcia nie tylko dla niej, ale rónież dla całej zjednoczonej, prodemokratycznej wenezuelskiej opozycji. Jest to też wsparcie poprzez zwrócenie uwagi świata na sytuację polityczną i działanie reżimu w tym kraju. </a:t>
            </a:r>
            <a:endParaRPr sz="15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pl" sz="15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Tegoroczna nagroda to </a:t>
            </a:r>
            <a:r>
              <a:rPr lang="pl" sz="15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czerwona kartka dla przywódców</a:t>
            </a:r>
            <a:r>
              <a:rPr lang="pl" sz="15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 tzw. światowych mocarstw. „Kiedy autorytaryści przejmują władzę, kluczowe jest uznanie odważnych obrońców wolności, którzy powstają i stawiają opór” – napisał Komitet. „Demokracja zależy od ludzi, którzy odmawiają milczenia, którzy odważą się wystąpić pomimo poważnego ryzyka i którzy przypominają nam, że wolność nigdy nie może być brana za pewnik, ale zawsze musi być broniona – słowami, z odwagą i z determinacją”. </a:t>
            </a:r>
            <a:endParaRPr sz="15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5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Tegoroczna nagroda to wskazówka, że </a:t>
            </a:r>
            <a:r>
              <a:rPr lang="pl" sz="15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wolność </a:t>
            </a:r>
            <a:r>
              <a:rPr lang="pl" sz="15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nie zostanie dla nas wydeptana na czerwonych dywanach prezydenckich pałaców, ale że</a:t>
            </a:r>
            <a:r>
              <a:rPr lang="pl" sz="15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pl" sz="15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trzeba starać sie o nią wspólnie               i codziennie.  </a:t>
            </a:r>
            <a:endParaRPr sz="15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0" name="Google Shape;130;p8"/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E44225"/>
                </a:solidFill>
                <a:latin typeface="Bree Serif"/>
                <a:ea typeface="Bree Serif"/>
                <a:cs typeface="Bree Serif"/>
                <a:sym typeface="Bree Serif"/>
              </a:rPr>
              <a:t>Pokojowa Nagroda Nobla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0"/>
          <p:cNvSpPr txBox="1"/>
          <p:nvPr/>
        </p:nvSpPr>
        <p:spPr>
          <a:xfrm>
            <a:off x="3080083" y="1837395"/>
            <a:ext cx="8458200" cy="3644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Zadania: </a:t>
            </a:r>
            <a:endParaRPr sz="1600" b="1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223363"/>
              </a:buClr>
              <a:buSzPts val="1600"/>
              <a:buFont typeface="Raleway"/>
              <a:buAutoNum type="arabicPeriod"/>
            </a:pP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Czy wiesz, </a:t>
            </a: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co to jest demokracja?</a:t>
            </a: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 Jak rozumiesz to pojęcie, na ile jest dla Ciebie ważne? Zapytaj, jak postrzegają demokrację Twoi rówieśnicy, rodzice oraz inne osoby w Twoim otoczeniu?   </a:t>
            </a: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3363"/>
              </a:buClr>
              <a:buSzPts val="1600"/>
              <a:buFont typeface="Raleway"/>
              <a:buAutoNum type="arabicPeriod"/>
            </a:pP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Czy angażujesz się w życie szkolnej społecznosci, podwórka, wspólnoty religijnej, drużyny harcerskiej, swojej paczki, a może innej grupy, do ktorej należysz? Jak możesz  opisać jej strukturę, sposób organizacji i </a:t>
            </a: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możliwość współdecydowania</a:t>
            </a: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 o jej działaniach? Czy korzystasz z takiej możliwości, a jeżeli jej nie ma, to czy próbujesz to zmienić? </a:t>
            </a:r>
            <a:endParaRPr sz="1600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3363"/>
              </a:buClr>
              <a:buSzPts val="1600"/>
              <a:buFont typeface="Raleway"/>
              <a:buAutoNum type="arabicPeriod"/>
            </a:pP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Ćwiczenie z wyobraźni: jak wyobrażasz sobie polityczny </a:t>
            </a:r>
            <a:r>
              <a:rPr lang="pl" sz="1600" b="1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system przyszłości</a:t>
            </a:r>
            <a:r>
              <a:rPr lang="pl" sz="1600" dirty="0">
                <a:solidFill>
                  <a:srgbClr val="223363"/>
                </a:solidFill>
                <a:latin typeface="Raleway"/>
                <a:ea typeface="Raleway"/>
                <a:cs typeface="Raleway"/>
                <a:sym typeface="Raleway"/>
              </a:rPr>
              <a:t>? Czy będzie nami zarządzał Chat GPT, szef gigantycznej korporacji technologicznej,  a może wrócimy do systemu neolitycznych matriarchatów?  </a:t>
            </a:r>
            <a:endParaRPr sz="1600" b="1" dirty="0">
              <a:solidFill>
                <a:srgbClr val="22336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6" name="Google Shape;136;p10"/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E44225"/>
                </a:solidFill>
                <a:latin typeface="Bree Serif"/>
                <a:ea typeface="Bree Serif"/>
                <a:cs typeface="Bree Serif"/>
                <a:sym typeface="Bree Serif"/>
              </a:rPr>
              <a:t>Pokojowa Nagroda Nobla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1108</Words>
  <Application>Microsoft Office PowerPoint</Application>
  <PresentationFormat>Panoramiczny</PresentationFormat>
  <Paragraphs>58</Paragraphs>
  <Slides>10</Slides>
  <Notes>10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5" baseType="lpstr">
      <vt:lpstr>Calibri</vt:lpstr>
      <vt:lpstr>Raleway</vt:lpstr>
      <vt:lpstr>Bree Serif</vt:lpstr>
      <vt:lpstr>Arial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Mateusz Gryżewski</dc:creator>
  <cp:lastModifiedBy>CWID</cp:lastModifiedBy>
  <cp:revision>1</cp:revision>
  <dcterms:created xsi:type="dcterms:W3CDTF">2025-09-21T18:50:26Z</dcterms:created>
  <dcterms:modified xsi:type="dcterms:W3CDTF">2025-10-11T11:46:10Z</dcterms:modified>
</cp:coreProperties>
</file>